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0" r:id="rId6"/>
  </p:sldMasterIdLst>
  <p:notesMasterIdLst>
    <p:notesMasterId r:id="rId11"/>
  </p:notesMasterIdLst>
  <p:sldIdLst>
    <p:sldId id="391" r:id="rId7"/>
    <p:sldId id="403" r:id="rId8"/>
    <p:sldId id="390" r:id="rId9"/>
    <p:sldId id="39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sen, Sander" initials="NS" lastIdx="1" clrIdx="0">
    <p:extLst>
      <p:ext uri="{19B8F6BF-5375-455C-9EA6-DF929625EA0E}">
        <p15:presenceInfo xmlns:p15="http://schemas.microsoft.com/office/powerpoint/2012/main" userId="S-1-5-21-56455837-1736116455-1256410061-305057" providerId="AD"/>
      </p:ext>
    </p:extLst>
  </p:cmAuthor>
  <p:cmAuthor id="2" name="Jore, Jean christophe" initials="JJc" lastIdx="0" clrIdx="1">
    <p:extLst>
      <p:ext uri="{19B8F6BF-5375-455C-9EA6-DF929625EA0E}">
        <p15:presenceInfo xmlns:p15="http://schemas.microsoft.com/office/powerpoint/2012/main" userId="S-1-5-21-56455837-1736116455-1256410061-246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BAD07-EAF5-48E5-9E35-AC95C220CCDC}" v="3" dt="2025-02-25T18:06:33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99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ffreau, Philippe" userId="f28529a0-9877-44df-9b18-a8bca375fda2" providerId="ADAL" clId="{657BAD07-EAF5-48E5-9E35-AC95C220CCDC}"/>
    <pc:docChg chg="modSld">
      <pc:chgData name="Baffreau, Philippe" userId="f28529a0-9877-44df-9b18-a8bca375fda2" providerId="ADAL" clId="{657BAD07-EAF5-48E5-9E35-AC95C220CCDC}" dt="2025-02-25T18:06:44.219" v="6" actId="27107"/>
      <pc:docMkLst>
        <pc:docMk/>
      </pc:docMkLst>
      <pc:sldChg chg="modSp mod">
        <pc:chgData name="Baffreau, Philippe" userId="f28529a0-9877-44df-9b18-a8bca375fda2" providerId="ADAL" clId="{657BAD07-EAF5-48E5-9E35-AC95C220CCDC}" dt="2025-02-25T18:05:55.804" v="2" actId="20577"/>
        <pc:sldMkLst>
          <pc:docMk/>
          <pc:sldMk cId="2212283779" sldId="390"/>
        </pc:sldMkLst>
        <pc:spChg chg="mod">
          <ac:chgData name="Baffreau, Philippe" userId="f28529a0-9877-44df-9b18-a8bca375fda2" providerId="ADAL" clId="{657BAD07-EAF5-48E5-9E35-AC95C220CCDC}" dt="2025-02-25T18:05:55.804" v="2" actId="20577"/>
          <ac:spMkLst>
            <pc:docMk/>
            <pc:sldMk cId="2212283779" sldId="390"/>
            <ac:spMk id="5" creationId="{AA973EE0-C866-9935-3F2E-DAAB9BDBB57A}"/>
          </ac:spMkLst>
        </pc:spChg>
      </pc:sldChg>
      <pc:sldChg chg="modSp mod">
        <pc:chgData name="Baffreau, Philippe" userId="f28529a0-9877-44df-9b18-a8bca375fda2" providerId="ADAL" clId="{657BAD07-EAF5-48E5-9E35-AC95C220CCDC}" dt="2025-02-25T18:06:07.969" v="5" actId="20577"/>
        <pc:sldMkLst>
          <pc:docMk/>
          <pc:sldMk cId="3410050689" sldId="392"/>
        </pc:sldMkLst>
        <pc:spChg chg="mod">
          <ac:chgData name="Baffreau, Philippe" userId="f28529a0-9877-44df-9b18-a8bca375fda2" providerId="ADAL" clId="{657BAD07-EAF5-48E5-9E35-AC95C220CCDC}" dt="2025-02-25T18:06:07.969" v="5" actId="20577"/>
          <ac:spMkLst>
            <pc:docMk/>
            <pc:sldMk cId="3410050689" sldId="392"/>
            <ac:spMk id="2" creationId="{E81B4D36-C0E3-21C6-0270-7289A582A488}"/>
          </ac:spMkLst>
        </pc:spChg>
      </pc:sldChg>
      <pc:sldChg chg="modSp mod">
        <pc:chgData name="Baffreau, Philippe" userId="f28529a0-9877-44df-9b18-a8bca375fda2" providerId="ADAL" clId="{657BAD07-EAF5-48E5-9E35-AC95C220CCDC}" dt="2025-02-25T18:06:44.219" v="6" actId="27107"/>
        <pc:sldMkLst>
          <pc:docMk/>
          <pc:sldMk cId="1158020570" sldId="403"/>
        </pc:sldMkLst>
        <pc:spChg chg="mod">
          <ac:chgData name="Baffreau, Philippe" userId="f28529a0-9877-44df-9b18-a8bca375fda2" providerId="ADAL" clId="{657BAD07-EAF5-48E5-9E35-AC95C220CCDC}" dt="2025-02-25T18:06:44.219" v="6" actId="27107"/>
          <ac:spMkLst>
            <pc:docMk/>
            <pc:sldMk cId="1158020570" sldId="403"/>
            <ac:spMk id="7" creationId="{96F06C60-07ED-DE85-BE48-34456D577B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A6F8-3C87-43F1-88C3-A5518338966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2FE8-9CDD-4E38-8CFE-E809B5A4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4039-80B7-4E77-A8ED-FA57C7F48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5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4039-80B7-4E77-A8ED-FA57C7F48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2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4039-80B7-4E77-A8ED-FA57C7F48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3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4039-80B7-4E77-A8ED-FA57C7F48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jpg"/><Relationship Id="rId4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pel&#10;&#10;Automatisch gegenereerde beschrijving">
            <a:extLst>
              <a:ext uri="{FF2B5EF4-FFF2-40B4-BE49-F238E27FC236}">
                <a16:creationId xmlns:a16="http://schemas.microsoft.com/office/drawing/2014/main" id="{F2C57918-C794-5443-AD6A-6629916A5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0" y="420299"/>
            <a:ext cx="11674799" cy="5583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1170918"/>
            <a:ext cx="9652000" cy="45237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3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2E77D56-3161-E548-A787-ADE5E318DAE4}"/>
              </a:ext>
            </a:extLst>
          </p:cNvPr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09CA4599-68D3-8A46-8ACE-3E18679F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38EE0D-94DE-0E4B-85BD-4AAC32150798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CC9DEC53-BC4B-2346-AA36-223A1BBF78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968A0B9-DD8B-DA4F-AEE8-40CC84B2F4AA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01B07982-FBA2-5B49-8DE3-5930F5FC15EA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4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84DE1BB-1295-AF4B-A517-3DC08D7ED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Title 13"/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2E77D56-3161-E548-A787-ADE5E318DAE4}"/>
              </a:ext>
            </a:extLst>
          </p:cNvPr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7A99DA-550A-C741-B97D-688508D24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" y="1170918"/>
            <a:ext cx="9652000" cy="45237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87B7B6-4E0D-164D-B98B-2A1B42E8F321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13AC6AC-7203-7542-9BF7-3075F1570A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44227CA-2897-6D44-B170-6BDB34D18F50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63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5" y="-1138705"/>
            <a:ext cx="12170535" cy="7996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407" y="4065017"/>
            <a:ext cx="6971183" cy="14160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DDACA5F-B886-994A-A9A0-ECDE8D834836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SBM Offshore 2021. All rights reserved. www.sbmoffshore.com</a:t>
            </a:r>
          </a:p>
          <a:p>
            <a:endParaRPr lang="nl-NL" sz="1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2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33134" y="-2700867"/>
            <a:ext cx="6925733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407" y="4065017"/>
            <a:ext cx="6971183" cy="141603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24EEE74-036A-AA44-90ED-D519B2473A3D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SBM Offshore 2020. </a:t>
            </a:r>
            <a:r>
              <a:rPr lang="nl-NL" sz="10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7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8E7BB2-EA0D-469D-B797-D1F136F2A0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3F347-D0CB-4B2A-8F86-DEFCF5BB0589}"/>
              </a:ext>
            </a:extLst>
          </p:cNvPr>
          <p:cNvSpPr/>
          <p:nvPr userDrawn="1"/>
        </p:nvSpPr>
        <p:spPr>
          <a:xfrm>
            <a:off x="0" y="4645456"/>
            <a:ext cx="5143500" cy="2212542"/>
          </a:xfrm>
          <a:prstGeom prst="rect">
            <a:avLst/>
          </a:prstGeom>
          <a:solidFill>
            <a:srgbClr val="0D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D4001B-7920-4F8C-9932-79FE6BA81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5"/>
          <a:stretch/>
        </p:blipFill>
        <p:spPr>
          <a:xfrm rot="16200000">
            <a:off x="4743491" y="3244887"/>
            <a:ext cx="2358946" cy="4867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58B46-8A6F-45EF-9384-C5C2C4E7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300" y="1728139"/>
            <a:ext cx="4205946" cy="424732"/>
          </a:xfrm>
        </p:spPr>
        <p:txBody>
          <a:bodyPr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D0AEE-6E85-4F67-9581-F2B8E91A8CC6}"/>
              </a:ext>
            </a:extLst>
          </p:cNvPr>
          <p:cNvSpPr/>
          <p:nvPr userDrawn="1"/>
        </p:nvSpPr>
        <p:spPr>
          <a:xfrm>
            <a:off x="4851400" y="4632861"/>
            <a:ext cx="7340600" cy="2225139"/>
          </a:xfrm>
          <a:prstGeom prst="rect">
            <a:avLst/>
          </a:prstGeom>
          <a:solidFill>
            <a:srgbClr val="175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82651C6-97F8-439D-B5A1-36379983C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21201" y="62354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© SBM Offshore 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069117-3F2F-4395-A377-0161ABE3E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93" t="36106" r="58588" b="42157"/>
          <a:stretch/>
        </p:blipFill>
        <p:spPr>
          <a:xfrm>
            <a:off x="10399398" y="518476"/>
            <a:ext cx="1357185" cy="739590"/>
          </a:xfrm>
          <a:prstGeom prst="rect">
            <a:avLst/>
          </a:prstGeom>
        </p:spPr>
      </p:pic>
      <p:sp>
        <p:nvSpPr>
          <p:cNvPr id="10" name="Freeform 36">
            <a:extLst>
              <a:ext uri="{FF2B5EF4-FFF2-40B4-BE49-F238E27FC236}">
                <a16:creationId xmlns:a16="http://schemas.microsoft.com/office/drawing/2014/main" id="{D1DF9318-0284-20D4-933B-A9AB01D7A168}"/>
              </a:ext>
            </a:extLst>
          </p:cNvPr>
          <p:cNvSpPr/>
          <p:nvPr userDrawn="1"/>
        </p:nvSpPr>
        <p:spPr>
          <a:xfrm rot="10800000">
            <a:off x="0" y="-59977"/>
            <a:ext cx="6648450" cy="4705432"/>
          </a:xfrm>
          <a:custGeom>
            <a:avLst/>
            <a:gdLst>
              <a:gd name="connsiteX0" fmla="*/ 1907369 w 5389960"/>
              <a:gd name="connsiteY0" fmla="*/ 0 h 3814737"/>
              <a:gd name="connsiteX1" fmla="*/ 3692434 w 5389960"/>
              <a:gd name="connsiteY1" fmla="*/ 0 h 3814737"/>
              <a:gd name="connsiteX2" fmla="*/ 3814736 w 5389960"/>
              <a:gd name="connsiteY2" fmla="*/ 0 h 3814737"/>
              <a:gd name="connsiteX3" fmla="*/ 5389960 w 5389960"/>
              <a:gd name="connsiteY3" fmla="*/ 0 h 3814737"/>
              <a:gd name="connsiteX4" fmla="*/ 5389960 w 5389960"/>
              <a:gd name="connsiteY4" fmla="*/ 3814737 h 3814737"/>
              <a:gd name="connsiteX5" fmla="*/ 3814736 w 5389960"/>
              <a:gd name="connsiteY5" fmla="*/ 3814737 h 3814737"/>
              <a:gd name="connsiteX6" fmla="*/ 1907369 w 5389960"/>
              <a:gd name="connsiteY6" fmla="*/ 3814737 h 3814737"/>
              <a:gd name="connsiteX7" fmla="*/ 0 w 5389960"/>
              <a:gd name="connsiteY7" fmla="*/ 1907370 h 3814737"/>
              <a:gd name="connsiteX8" fmla="*/ 1907369 w 5389960"/>
              <a:gd name="connsiteY8" fmla="*/ 0 h 381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9960" h="3814737">
                <a:moveTo>
                  <a:pt x="1907369" y="0"/>
                </a:moveTo>
                <a:lnTo>
                  <a:pt x="3692434" y="0"/>
                </a:lnTo>
                <a:lnTo>
                  <a:pt x="3814736" y="0"/>
                </a:lnTo>
                <a:lnTo>
                  <a:pt x="5389960" y="0"/>
                </a:lnTo>
                <a:lnTo>
                  <a:pt x="5389960" y="3814737"/>
                </a:lnTo>
                <a:lnTo>
                  <a:pt x="3814736" y="3814737"/>
                </a:lnTo>
                <a:lnTo>
                  <a:pt x="1907369" y="3814737"/>
                </a:lnTo>
                <a:cubicBezTo>
                  <a:pt x="853955" y="3814737"/>
                  <a:pt x="0" y="2960779"/>
                  <a:pt x="0" y="1907370"/>
                </a:cubicBezTo>
                <a:cubicBezTo>
                  <a:pt x="0" y="853958"/>
                  <a:pt x="853955" y="0"/>
                  <a:pt x="1907369" y="0"/>
                </a:cubicBezTo>
                <a:close/>
              </a:path>
            </a:pathLst>
          </a:custGeom>
          <a:blipFill dpi="0" rotWithShape="0">
            <a:blip r:embed="rId5"/>
            <a:srcRect/>
            <a:tile tx="63500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8E7BB2-EA0D-469D-B797-D1F136F2A0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3F347-D0CB-4B2A-8F86-DEFCF5BB0589}"/>
              </a:ext>
            </a:extLst>
          </p:cNvPr>
          <p:cNvSpPr/>
          <p:nvPr userDrawn="1"/>
        </p:nvSpPr>
        <p:spPr>
          <a:xfrm>
            <a:off x="0" y="4645456"/>
            <a:ext cx="5143500" cy="2212542"/>
          </a:xfrm>
          <a:prstGeom prst="rect">
            <a:avLst/>
          </a:prstGeom>
          <a:solidFill>
            <a:srgbClr val="0D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D4001B-7920-4F8C-9932-79FE6BA81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5"/>
          <a:stretch/>
        </p:blipFill>
        <p:spPr>
          <a:xfrm rot="16200000">
            <a:off x="4743491" y="3244887"/>
            <a:ext cx="2358946" cy="4867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58B46-8A6F-45EF-9384-C5C2C4E7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300" y="1728139"/>
            <a:ext cx="4205946" cy="424732"/>
          </a:xfrm>
        </p:spPr>
        <p:txBody>
          <a:bodyPr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D0AEE-6E85-4F67-9581-F2B8E91A8CC6}"/>
              </a:ext>
            </a:extLst>
          </p:cNvPr>
          <p:cNvSpPr/>
          <p:nvPr userDrawn="1"/>
        </p:nvSpPr>
        <p:spPr>
          <a:xfrm>
            <a:off x="4851400" y="4632861"/>
            <a:ext cx="7340600" cy="2225139"/>
          </a:xfrm>
          <a:prstGeom prst="rect">
            <a:avLst/>
          </a:prstGeom>
          <a:solidFill>
            <a:srgbClr val="175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82651C6-97F8-439D-B5A1-36379983C6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21201" y="62354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© SBM Offshore 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ADE8FA9-D406-4A1A-90A2-26852593F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002" y="585090"/>
            <a:ext cx="1210828" cy="648379"/>
          </a:xfrm>
          <a:prstGeom prst="rect">
            <a:avLst/>
          </a:prstGeom>
        </p:spPr>
      </p:pic>
      <p:sp>
        <p:nvSpPr>
          <p:cNvPr id="3" name="Freeform 36">
            <a:extLst>
              <a:ext uri="{FF2B5EF4-FFF2-40B4-BE49-F238E27FC236}">
                <a16:creationId xmlns:a16="http://schemas.microsoft.com/office/drawing/2014/main" id="{4CB70B48-E009-718E-3AFD-87F96F16717A}"/>
              </a:ext>
            </a:extLst>
          </p:cNvPr>
          <p:cNvSpPr/>
          <p:nvPr userDrawn="1"/>
        </p:nvSpPr>
        <p:spPr>
          <a:xfrm rot="10800000">
            <a:off x="0" y="-59977"/>
            <a:ext cx="6648450" cy="4705432"/>
          </a:xfrm>
          <a:custGeom>
            <a:avLst/>
            <a:gdLst>
              <a:gd name="connsiteX0" fmla="*/ 1907369 w 5389960"/>
              <a:gd name="connsiteY0" fmla="*/ 0 h 3814737"/>
              <a:gd name="connsiteX1" fmla="*/ 3692434 w 5389960"/>
              <a:gd name="connsiteY1" fmla="*/ 0 h 3814737"/>
              <a:gd name="connsiteX2" fmla="*/ 3814736 w 5389960"/>
              <a:gd name="connsiteY2" fmla="*/ 0 h 3814737"/>
              <a:gd name="connsiteX3" fmla="*/ 5389960 w 5389960"/>
              <a:gd name="connsiteY3" fmla="*/ 0 h 3814737"/>
              <a:gd name="connsiteX4" fmla="*/ 5389960 w 5389960"/>
              <a:gd name="connsiteY4" fmla="*/ 3814737 h 3814737"/>
              <a:gd name="connsiteX5" fmla="*/ 3814736 w 5389960"/>
              <a:gd name="connsiteY5" fmla="*/ 3814737 h 3814737"/>
              <a:gd name="connsiteX6" fmla="*/ 1907369 w 5389960"/>
              <a:gd name="connsiteY6" fmla="*/ 3814737 h 3814737"/>
              <a:gd name="connsiteX7" fmla="*/ 0 w 5389960"/>
              <a:gd name="connsiteY7" fmla="*/ 1907370 h 3814737"/>
              <a:gd name="connsiteX8" fmla="*/ 1907369 w 5389960"/>
              <a:gd name="connsiteY8" fmla="*/ 0 h 381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9960" h="3814737">
                <a:moveTo>
                  <a:pt x="1907369" y="0"/>
                </a:moveTo>
                <a:lnTo>
                  <a:pt x="3692434" y="0"/>
                </a:lnTo>
                <a:lnTo>
                  <a:pt x="3814736" y="0"/>
                </a:lnTo>
                <a:lnTo>
                  <a:pt x="5389960" y="0"/>
                </a:lnTo>
                <a:lnTo>
                  <a:pt x="5389960" y="3814737"/>
                </a:lnTo>
                <a:lnTo>
                  <a:pt x="3814736" y="3814737"/>
                </a:lnTo>
                <a:lnTo>
                  <a:pt x="1907369" y="3814737"/>
                </a:lnTo>
                <a:cubicBezTo>
                  <a:pt x="853955" y="3814737"/>
                  <a:pt x="0" y="2960779"/>
                  <a:pt x="0" y="1907370"/>
                </a:cubicBezTo>
                <a:cubicBezTo>
                  <a:pt x="0" y="853958"/>
                  <a:pt x="853955" y="0"/>
                  <a:pt x="1907369" y="0"/>
                </a:cubicBezTo>
                <a:close/>
              </a:path>
            </a:pathLst>
          </a:custGeom>
          <a:blipFill dpi="0" rotWithShape="0">
            <a:blip r:embed="rId5"/>
            <a:srcRect/>
            <a:tile tx="63500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0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a blue sky and clouds&#10;&#10;Description automatically generated with low confidence">
            <a:extLst>
              <a:ext uri="{FF2B5EF4-FFF2-40B4-BE49-F238E27FC236}">
                <a16:creationId xmlns:a16="http://schemas.microsoft.com/office/drawing/2014/main" id="{FB6428F9-0412-452B-9843-019E9CC2E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4F75CED-015E-456C-8E3E-E9399272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0" y="6235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7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fr-FR" dirty="0"/>
              <a:t>© SBM Offshore 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</p:spTree>
    <p:extLst>
      <p:ext uri="{BB962C8B-B14F-4D97-AF65-F5344CB8AC3E}">
        <p14:creationId xmlns:p14="http://schemas.microsoft.com/office/powerpoint/2010/main" val="188916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B8F71C3-C530-4C49-A9A1-0B81F03D6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38B4002-7828-A046-A04B-4E33E7758D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0831" y="1160464"/>
            <a:ext cx="5149969" cy="464502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4F75CED-015E-456C-8E3E-E9399272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53117" y="6235413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/>
          <a:lstStyle>
            <a:lvl1pPr algn="ctr">
              <a:defRPr sz="7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fr-FR" dirty="0"/>
              <a:t>© SBM Offshore a2023.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</p:spTree>
    <p:extLst>
      <p:ext uri="{BB962C8B-B14F-4D97-AF65-F5344CB8AC3E}">
        <p14:creationId xmlns:p14="http://schemas.microsoft.com/office/powerpoint/2010/main" val="199637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A3286-4F57-7949-B15D-E084DCCA79E4}"/>
              </a:ext>
            </a:extLst>
          </p:cNvPr>
          <p:cNvSpPr/>
          <p:nvPr userDrawn="1"/>
        </p:nvSpPr>
        <p:spPr>
          <a:xfrm>
            <a:off x="6348046" y="0"/>
            <a:ext cx="5843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4B577D-BD11-EA42-B52C-0E8397E68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9614" y="3920693"/>
            <a:ext cx="5160818" cy="193285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style</a:t>
            </a:r>
            <a:endParaRPr lang="en-US" noProof="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>
            <a:cxnSpLocks/>
          </p:cNvCxnSpPr>
          <p:nvPr/>
        </p:nvCxnSpPr>
        <p:spPr>
          <a:xfrm>
            <a:off x="7158835" y="5967319"/>
            <a:ext cx="422237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solidFill>
            <a:schemeClr val="bg1"/>
          </a:solidFill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E8137206-A01E-614A-A5B1-2DC3840A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9614" y="252050"/>
            <a:ext cx="5160818" cy="3668643"/>
          </a:xfrm>
          <a:noFill/>
          <a:ln>
            <a:noFill/>
          </a:ln>
        </p:spPr>
        <p:txBody>
          <a:bodyPr tIns="0" bIns="0" anchor="b" anchorCtr="0">
            <a:noAutofit/>
          </a:bodyPr>
          <a:lstStyle>
            <a:lvl1pPr>
              <a:defRPr sz="3300" b="0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7FC8-0694-8D4D-B20E-FA0C0B564119}"/>
              </a:ext>
            </a:extLst>
          </p:cNvPr>
          <p:cNvSpPr/>
          <p:nvPr/>
        </p:nvSpPr>
        <p:spPr>
          <a:xfrm>
            <a:off x="6096000" y="0"/>
            <a:ext cx="2520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EA6D7A-E25B-4726-BFD5-054BD2DD1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581" y="6159264"/>
            <a:ext cx="948883" cy="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4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A3286-4F57-7949-B15D-E084DCCA79E4}"/>
              </a:ext>
            </a:extLst>
          </p:cNvPr>
          <p:cNvSpPr/>
          <p:nvPr userDrawn="1"/>
        </p:nvSpPr>
        <p:spPr>
          <a:xfrm>
            <a:off x="6348046" y="0"/>
            <a:ext cx="58439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4B577D-BD11-EA42-B52C-0E8397E68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89614" y="3920693"/>
            <a:ext cx="5160818" cy="193285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style</a:t>
            </a:r>
            <a:endParaRPr lang="en-US" noProof="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>
            <a:cxnSpLocks/>
          </p:cNvCxnSpPr>
          <p:nvPr/>
        </p:nvCxnSpPr>
        <p:spPr>
          <a:xfrm>
            <a:off x="7158835" y="5967319"/>
            <a:ext cx="422237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solidFill>
            <a:schemeClr val="bg1"/>
          </a:solidFill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E8137206-A01E-614A-A5B1-2DC3840A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9614" y="252050"/>
            <a:ext cx="5160818" cy="3668643"/>
          </a:xfrm>
          <a:noFill/>
        </p:spPr>
        <p:txBody>
          <a:bodyPr tIns="0" bIns="0" anchor="b" anchorCtr="0">
            <a:noAutofit/>
          </a:bodyPr>
          <a:lstStyle>
            <a:lvl1pPr>
              <a:defRPr sz="3300" b="0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7FC8-0694-8D4D-B20E-FA0C0B564119}"/>
              </a:ext>
            </a:extLst>
          </p:cNvPr>
          <p:cNvSpPr/>
          <p:nvPr/>
        </p:nvSpPr>
        <p:spPr>
          <a:xfrm>
            <a:off x="6096000" y="0"/>
            <a:ext cx="252046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480EDF-AFD2-4686-B0C0-95146E2EC0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581" y="6159264"/>
            <a:ext cx="948883" cy="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Title 13"/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2E77D56-3161-E548-A787-ADE5E318DAE4}"/>
              </a:ext>
            </a:extLst>
          </p:cNvPr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7A99DA-550A-C741-B97D-688508D24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" y="1170918"/>
            <a:ext cx="9652000" cy="45237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87B7B6-4E0D-164D-B98B-2A1B42E8F321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13AC6AC-7203-7542-9BF7-3075F1570A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44227CA-2897-6D44-B170-6BDB34D18F50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555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page whi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A3286-4F57-7949-B15D-E084DCCA79E4}"/>
              </a:ext>
            </a:extLst>
          </p:cNvPr>
          <p:cNvSpPr/>
          <p:nvPr/>
        </p:nvSpPr>
        <p:spPr>
          <a:xfrm>
            <a:off x="-16660" y="0"/>
            <a:ext cx="6112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>
            <a:cxnSpLocks/>
          </p:cNvCxnSpPr>
          <p:nvPr/>
        </p:nvCxnSpPr>
        <p:spPr>
          <a:xfrm>
            <a:off x="928481" y="5967319"/>
            <a:ext cx="4222377" cy="0"/>
          </a:xfrm>
          <a:prstGeom prst="line">
            <a:avLst/>
          </a:prstGeom>
          <a:ln w="3175">
            <a:solidFill>
              <a:srgbClr val="E46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8046" y="0"/>
            <a:ext cx="5843954" cy="6858000"/>
          </a:xfrm>
          <a:solidFill>
            <a:schemeClr val="bg1"/>
          </a:solidFill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E8137206-A01E-614A-A5B1-2DC3840A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60350"/>
            <a:ext cx="5535611" cy="5545131"/>
          </a:xfrm>
          <a:noFill/>
        </p:spPr>
        <p:txBody>
          <a:bodyPr tIns="0" bIns="0" anchor="ctr" anchorCtr="0">
            <a:noAutofit/>
          </a:bodyPr>
          <a:lstStyle>
            <a:lvl1pPr algn="ctr">
              <a:defRPr sz="2200" b="0" i="0">
                <a:ln>
                  <a:solidFill>
                    <a:srgbClr val="EB6608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7FC8-0694-8D4D-B20E-FA0C0B564119}"/>
              </a:ext>
            </a:extLst>
          </p:cNvPr>
          <p:cNvSpPr/>
          <p:nvPr/>
        </p:nvSpPr>
        <p:spPr>
          <a:xfrm>
            <a:off x="6095999" y="0"/>
            <a:ext cx="2520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73D8AD-16F8-47E7-A2D8-E56A0F0CD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93" t="36106" r="58588" b="42157"/>
          <a:stretch/>
        </p:blipFill>
        <p:spPr>
          <a:xfrm>
            <a:off x="2441275" y="6103127"/>
            <a:ext cx="1072748" cy="5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0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page whi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A3286-4F57-7949-B15D-E084DCCA79E4}"/>
              </a:ext>
            </a:extLst>
          </p:cNvPr>
          <p:cNvSpPr/>
          <p:nvPr/>
        </p:nvSpPr>
        <p:spPr>
          <a:xfrm>
            <a:off x="-16660" y="0"/>
            <a:ext cx="61126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>
            <a:cxnSpLocks/>
          </p:cNvCxnSpPr>
          <p:nvPr/>
        </p:nvCxnSpPr>
        <p:spPr>
          <a:xfrm>
            <a:off x="928481" y="5967319"/>
            <a:ext cx="4222377" cy="0"/>
          </a:xfrm>
          <a:prstGeom prst="line">
            <a:avLst/>
          </a:prstGeom>
          <a:ln w="3175">
            <a:solidFill>
              <a:srgbClr val="E46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8046" y="0"/>
            <a:ext cx="5843954" cy="6858000"/>
          </a:xfrm>
          <a:solidFill>
            <a:schemeClr val="bg1"/>
          </a:solidFill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E8137206-A01E-614A-A5B1-2DC3840A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60350"/>
            <a:ext cx="5535611" cy="5545131"/>
          </a:xfrm>
          <a:noFill/>
        </p:spPr>
        <p:txBody>
          <a:bodyPr tIns="0" bIns="0" anchor="ctr" anchorCtr="0">
            <a:noAutofit/>
          </a:bodyPr>
          <a:lstStyle>
            <a:lvl1pPr algn="ctr">
              <a:defRPr sz="2200" b="0" i="0">
                <a:ln>
                  <a:solidFill>
                    <a:srgbClr val="EB6608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7FC8-0694-8D4D-B20E-FA0C0B564119}"/>
              </a:ext>
            </a:extLst>
          </p:cNvPr>
          <p:cNvSpPr/>
          <p:nvPr/>
        </p:nvSpPr>
        <p:spPr>
          <a:xfrm>
            <a:off x="6095999" y="0"/>
            <a:ext cx="2520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73D8AD-16F8-47E7-A2D8-E56A0F0CD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93" t="36106" r="58588" b="42157"/>
          <a:stretch/>
        </p:blipFill>
        <p:spPr>
          <a:xfrm>
            <a:off x="2441275" y="6103127"/>
            <a:ext cx="1072748" cy="5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page whi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A3286-4F57-7949-B15D-E084DCCA79E4}"/>
              </a:ext>
            </a:extLst>
          </p:cNvPr>
          <p:cNvSpPr/>
          <p:nvPr/>
        </p:nvSpPr>
        <p:spPr>
          <a:xfrm>
            <a:off x="-16660" y="0"/>
            <a:ext cx="611265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>
            <a:cxnSpLocks/>
          </p:cNvCxnSpPr>
          <p:nvPr/>
        </p:nvCxnSpPr>
        <p:spPr>
          <a:xfrm>
            <a:off x="928481" y="5967319"/>
            <a:ext cx="422237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8046" y="0"/>
            <a:ext cx="5843954" cy="6858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EB6608"/>
                </a:solidFill>
              </a:defRPr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E8137206-A01E-614A-A5B1-2DC3840AC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60350"/>
            <a:ext cx="5535611" cy="5545131"/>
          </a:xfrm>
          <a:noFill/>
          <a:ln>
            <a:noFill/>
          </a:ln>
        </p:spPr>
        <p:txBody>
          <a:bodyPr tIns="0" bIns="0" anchor="ctr" anchorCtr="0">
            <a:noAutofit/>
          </a:bodyPr>
          <a:lstStyle>
            <a:lvl1pPr algn="ctr">
              <a:defRPr sz="3300" b="0" i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C922DC-3CFA-49C6-ADE2-6F299B236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5227" y="6159264"/>
            <a:ext cx="948883" cy="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27A149-96CC-4B91-9B6D-52E81DC3D950}"/>
              </a:ext>
            </a:extLst>
          </p:cNvPr>
          <p:cNvSpPr/>
          <p:nvPr userDrawn="1"/>
        </p:nvSpPr>
        <p:spPr>
          <a:xfrm>
            <a:off x="0" y="0"/>
            <a:ext cx="12192000" cy="708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95CDE-F328-4BCB-93CF-42B5A1359E87}"/>
              </a:ext>
            </a:extLst>
          </p:cNvPr>
          <p:cNvSpPr/>
          <p:nvPr userDrawn="1"/>
        </p:nvSpPr>
        <p:spPr>
          <a:xfrm>
            <a:off x="9426742" y="0"/>
            <a:ext cx="2772088" cy="708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AE327F-08DC-481F-B642-558DA023F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238" t="48889" r="52310" b="46482"/>
          <a:stretch/>
        </p:blipFill>
        <p:spPr>
          <a:xfrm rot="16200000">
            <a:off x="9484401" y="-912797"/>
            <a:ext cx="708952" cy="2534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58B46-8A6F-45EF-9384-C5C2C4E7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08104"/>
            <a:ext cx="9011924" cy="369332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06653-6B0B-426C-A727-DE4E521E5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SBM Offshore 2023. All rights reserved. www.sbmoffshore.com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6DE9A-B695-4448-B6E8-05C86B3D0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B8046-5099-5A4D-8E74-E863D84FE29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3ADDFA-63F7-4055-B3B1-6716C856A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8" y="1117600"/>
            <a:ext cx="11368742" cy="47117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558A71-8794-4AD5-824C-6A20C7414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93" t="36106" r="58588" b="42157"/>
          <a:stretch/>
        </p:blipFill>
        <p:spPr>
          <a:xfrm>
            <a:off x="11099320" y="111868"/>
            <a:ext cx="854341" cy="4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9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C9E281-BD37-4AAF-9720-C6588AC8EF8D}"/>
              </a:ext>
            </a:extLst>
          </p:cNvPr>
          <p:cNvSpPr/>
          <p:nvPr userDrawn="1"/>
        </p:nvSpPr>
        <p:spPr>
          <a:xfrm>
            <a:off x="0" y="0"/>
            <a:ext cx="12192000" cy="708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856B5-2CC3-4257-BA03-CA4914638B97}"/>
              </a:ext>
            </a:extLst>
          </p:cNvPr>
          <p:cNvSpPr/>
          <p:nvPr userDrawn="1"/>
        </p:nvSpPr>
        <p:spPr>
          <a:xfrm>
            <a:off x="9426742" y="0"/>
            <a:ext cx="2772088" cy="708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FB32B0-460E-4C09-B2AC-5FEB5B626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238" t="48889" r="52310" b="46482"/>
          <a:stretch/>
        </p:blipFill>
        <p:spPr>
          <a:xfrm rot="16200000">
            <a:off x="9484401" y="-912797"/>
            <a:ext cx="708952" cy="2534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94ABFF-9AA8-F646-8D7B-2EDEC0CE462C}"/>
              </a:ext>
            </a:extLst>
          </p:cNvPr>
          <p:cNvSpPr/>
          <p:nvPr/>
        </p:nvSpPr>
        <p:spPr>
          <a:xfrm flipH="1">
            <a:off x="263525" y="1016000"/>
            <a:ext cx="11664054" cy="493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dirty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AC507-A219-884D-BFA1-632AB90C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939" y="6371128"/>
            <a:ext cx="367791" cy="225138"/>
          </a:xfrm>
        </p:spPr>
        <p:txBody>
          <a:bodyPr wrap="none"/>
          <a:lstStyle/>
          <a:p>
            <a:fld id="{27CB02E0-2221-DD4C-989F-F8E3C1487BC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4684B9-11E1-4549-B67C-F5B375CE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63" y="169810"/>
            <a:ext cx="9928163" cy="369332"/>
          </a:xfrm>
          <a:noFill/>
          <a:effectLst/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F720EA5-FC4A-435A-87FD-3A5D15CCB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5" y="1160463"/>
            <a:ext cx="3599749" cy="46450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09663DE3-4E0F-481F-A91B-2E56E7382D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78799" y="1160463"/>
            <a:ext cx="3600000" cy="46450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26A5BE1E-9081-4B59-AD4C-D0F5CD9D36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01317" y="1160463"/>
            <a:ext cx="3600000" cy="46450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DA5E79F3-FDF3-4DCF-8F22-3FC995E19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1201" y="6375400"/>
            <a:ext cx="4114800" cy="22513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 b="0" i="0">
                <a:solidFill>
                  <a:srgbClr val="646363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fr-FR" dirty="0"/>
              <a:t>© SBM Offshore 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11550E8-6246-4D8F-B05B-9BC565836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93" t="36106" r="58588" b="42157"/>
          <a:stretch/>
        </p:blipFill>
        <p:spPr>
          <a:xfrm>
            <a:off x="11099320" y="111868"/>
            <a:ext cx="854341" cy="4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5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46CC35-015D-4581-B401-0E295B860992}"/>
              </a:ext>
            </a:extLst>
          </p:cNvPr>
          <p:cNvSpPr/>
          <p:nvPr userDrawn="1"/>
        </p:nvSpPr>
        <p:spPr>
          <a:xfrm>
            <a:off x="0" y="0"/>
            <a:ext cx="12192000" cy="708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157EC-E3C9-4153-AF57-BBB3F6CEC671}"/>
              </a:ext>
            </a:extLst>
          </p:cNvPr>
          <p:cNvSpPr/>
          <p:nvPr userDrawn="1"/>
        </p:nvSpPr>
        <p:spPr>
          <a:xfrm>
            <a:off x="9426742" y="0"/>
            <a:ext cx="2772088" cy="708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9C2C24B-8BC3-4FBC-994E-7D3F2A50D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238" t="48889" r="52310" b="46482"/>
          <a:stretch/>
        </p:blipFill>
        <p:spPr>
          <a:xfrm rot="16200000">
            <a:off x="9484401" y="-912797"/>
            <a:ext cx="708952" cy="2534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94ABFF-9AA8-F646-8D7B-2EDEC0CE462C}"/>
              </a:ext>
            </a:extLst>
          </p:cNvPr>
          <p:cNvSpPr/>
          <p:nvPr/>
        </p:nvSpPr>
        <p:spPr>
          <a:xfrm flipH="1">
            <a:off x="263525" y="1016000"/>
            <a:ext cx="11664054" cy="493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 dirty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4684B9-11E1-4549-B67C-F5B375CE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64" y="169810"/>
            <a:ext cx="9822886" cy="369332"/>
          </a:xfrm>
          <a:noFill/>
          <a:effectLst/>
        </p:spPr>
        <p:txBody>
          <a:bodyPr wrap="non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D34B96-C015-421D-9944-520E33FC4E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93" y="1160464"/>
            <a:ext cx="5551138" cy="4645024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7B0E46C7-75DB-4D34-9C75-477148910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1035" y="1160464"/>
            <a:ext cx="5544543" cy="464502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14B42CE-B855-48D1-A95F-4EF313F0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939" y="6371128"/>
            <a:ext cx="367791" cy="225138"/>
          </a:xfrm>
        </p:spPr>
        <p:txBody>
          <a:bodyPr wrap="none"/>
          <a:lstStyle/>
          <a:p>
            <a:fld id="{27CB02E0-2221-DD4C-989F-F8E3C1487BC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6E9E5005-2F59-4AAE-B74C-E171C883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1201" y="6375400"/>
            <a:ext cx="4114800" cy="22513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 b="0" i="0">
                <a:solidFill>
                  <a:srgbClr val="646363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fr-FR" dirty="0"/>
              <a:t>© SBM Offshore 2023. All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reserved</a:t>
            </a:r>
            <a:r>
              <a:rPr lang="fr-FR" dirty="0"/>
              <a:t>. www.sbmoffshore.com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9510AB-2303-4D97-8EF0-EA52D42DB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93" t="36106" r="58588" b="42157"/>
          <a:stretch/>
        </p:blipFill>
        <p:spPr>
          <a:xfrm>
            <a:off x="11099320" y="111868"/>
            <a:ext cx="854341" cy="4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5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9B580751-2C05-E043-B034-3ABB664A24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solidFill>
            <a:schemeClr val="bg1"/>
          </a:solidFill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an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0210E-5FD2-4246-9AA0-9254FC5D3E16}"/>
              </a:ext>
            </a:extLst>
          </p:cNvPr>
          <p:cNvSpPr/>
          <p:nvPr userDrawn="1"/>
        </p:nvSpPr>
        <p:spPr>
          <a:xfrm flipH="1">
            <a:off x="6348044" y="0"/>
            <a:ext cx="58439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Arial" panose="020B0604020202020204" pitchFamily="34" charset="0"/>
              </a:rPr>
              <a:t>   </a:t>
            </a:r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A10A562-FB6C-DE4C-8844-1B86787EB3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849" y="6221972"/>
            <a:ext cx="1894297" cy="38397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BFBAE01-699E-334F-BDB2-AE5B29FE456B}"/>
              </a:ext>
            </a:extLst>
          </p:cNvPr>
          <p:cNvCxnSpPr/>
          <p:nvPr/>
        </p:nvCxnSpPr>
        <p:spPr>
          <a:xfrm>
            <a:off x="7052982" y="5967319"/>
            <a:ext cx="422237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7FC8-0694-8D4D-B20E-FA0C0B564119}"/>
              </a:ext>
            </a:extLst>
          </p:cNvPr>
          <p:cNvSpPr/>
          <p:nvPr/>
        </p:nvSpPr>
        <p:spPr>
          <a:xfrm>
            <a:off x="6096000" y="0"/>
            <a:ext cx="252046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1E133C7-FC5F-4584-AA86-C1845322F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92" t="36106" r="5502" b="42157"/>
          <a:stretch/>
        </p:blipFill>
        <p:spPr>
          <a:xfrm>
            <a:off x="6696706" y="2813049"/>
            <a:ext cx="5400677" cy="1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186913-E004-994A-801B-2D61B9888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3" y="416699"/>
            <a:ext cx="11682326" cy="558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Title 13"/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2E77D56-3161-E548-A787-ADE5E318DAE4}"/>
              </a:ext>
            </a:extLst>
          </p:cNvPr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7A99DA-550A-C741-B97D-688508D24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" y="1170918"/>
            <a:ext cx="9652000" cy="45237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3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107069F-37A2-764C-B7D1-9F65E570E8A2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84DE1BB-1295-AF4B-A517-3DC08D7ED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D487FBF-E76C-3747-9C2E-3A1193AD75B7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0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9639" y="1170918"/>
            <a:ext cx="5103376" cy="45161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08364" y="1170918"/>
            <a:ext cx="5988051" cy="45237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7569BC0C-8F67-2948-8F1C-A7C90EC7A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164CBD-19B2-E045-9DDE-DCE8096092A0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FEA05C0A-671E-104A-A772-6402701E8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5AB2814-D4B1-6747-9414-8B132CFD4003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93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01B07982-FBA2-5B49-8DE3-5930F5FC15EA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4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84DE1BB-1295-AF4B-A517-3DC08D7ED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6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Title 13"/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2E77D56-3161-E548-A787-ADE5E318DAE4}"/>
              </a:ext>
            </a:extLst>
          </p:cNvPr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7A99DA-550A-C741-B97D-688508D24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200" y="1170918"/>
            <a:ext cx="9652000" cy="45237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87B7B6-4E0D-164D-B98B-2A1B42E8F321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13AC6AC-7203-7542-9BF7-3075F1570A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44227CA-2897-6D44-B170-6BDB34D18F50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09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9639" y="1170918"/>
            <a:ext cx="5103376" cy="45161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08364" y="1170918"/>
            <a:ext cx="5988051" cy="45237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7569BC0C-8F67-2948-8F1C-A7C90EC7A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164CBD-19B2-E045-9DDE-DCE8096092A0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FEA05C0A-671E-104A-A772-6402701E8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5AB2814-D4B1-6747-9414-8B132CFD4003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28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01B07982-FBA2-5B49-8DE3-5930F5FC15EA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4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184DE1BB-1295-AF4B-A517-3DC08D7ED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8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9639" y="1170918"/>
            <a:ext cx="5103376" cy="45161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F56E23"/>
              </a:buClr>
              <a:buFontTx/>
              <a:buBlip>
                <a:blip r:embed="rId2"/>
              </a:buBlip>
              <a:defRPr sz="24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  <a:lvl2pPr marL="1066773" indent="-457189">
              <a:buClr>
                <a:srgbClr val="F56E23"/>
              </a:buClr>
              <a:buFont typeface="Arial" pitchFamily="34" charset="0"/>
              <a:buChar char="•"/>
              <a:defRPr sz="2133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2pPr>
            <a:lvl3pPr marL="1676358" indent="-457189">
              <a:buClr>
                <a:srgbClr val="F56E23"/>
              </a:buClr>
              <a:buFont typeface="Arial" pitchFamily="34" charset="0"/>
              <a:buChar char="•"/>
              <a:defRPr sz="200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3pPr>
            <a:lvl4pPr marL="2285943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4pPr>
            <a:lvl5pPr marL="2895528" indent="-457189">
              <a:buClr>
                <a:srgbClr val="F56E23"/>
              </a:buClr>
              <a:buFont typeface="Arial" pitchFamily="34" charset="0"/>
              <a:buChar char="•"/>
              <a:defRPr sz="1867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11441076" y="6420597"/>
            <a:ext cx="593060" cy="213471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56E2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1C852F3-457B-4BE9-ABEB-ADBE99B21990}" type="slidenum">
              <a:rPr lang="en-US" sz="1200" smtClean="0">
                <a:solidFill>
                  <a:srgbClr val="646464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46464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08364" y="1170918"/>
            <a:ext cx="5988051" cy="452376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7569BC0C-8F67-2948-8F1C-A7C90EC7A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390" y="1769"/>
            <a:ext cx="7989904" cy="756112"/>
          </a:xfrm>
          <a:prstGeom prst="rect">
            <a:avLst/>
          </a:prstGeom>
        </p:spPr>
        <p:txBody>
          <a:bodyPr anchor="ctr" anchorCtr="0"/>
          <a:lstStyle>
            <a:lvl1pPr algn="l">
              <a:defRPr sz="2533" b="0">
                <a:solidFill>
                  <a:srgbClr val="6464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 subtitle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C164CBD-19B2-E045-9DDE-DCE8096092A0}"/>
              </a:ext>
            </a:extLst>
          </p:cNvPr>
          <p:cNvSpPr txBox="1"/>
          <p:nvPr userDrawn="1"/>
        </p:nvSpPr>
        <p:spPr>
          <a:xfrm>
            <a:off x="4302591" y="6429539"/>
            <a:ext cx="3701378" cy="400110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© SBM Offshore 2021.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reserved</a:t>
            </a:r>
            <a:r>
              <a:rPr lang="nl-NL" sz="1000" kern="1200" dirty="0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000" kern="1200" dirty="0" err="1">
                <a:solidFill>
                  <a:srgbClr val="646464"/>
                </a:solidFill>
                <a:effectLst/>
                <a:latin typeface="+mn-lt"/>
                <a:ea typeface="+mn-ea"/>
                <a:cs typeface="+mn-cs"/>
              </a:rPr>
              <a:t>www.sbmoffshore.com</a:t>
            </a:r>
            <a:endParaRPr lang="nl-NL" sz="1000" kern="1200" dirty="0">
              <a:solidFill>
                <a:srgbClr val="646464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000" dirty="0">
              <a:solidFill>
                <a:srgbClr val="646464"/>
              </a:solidFill>
            </a:endParaRP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FEA05C0A-671E-104A-A772-6402701E8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" y="6224275"/>
            <a:ext cx="721729" cy="3852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5AB2814-D4B1-6747-9414-8B132CFD4003}"/>
              </a:ext>
            </a:extLst>
          </p:cNvPr>
          <p:cNvSpPr/>
          <p:nvPr userDrawn="1"/>
        </p:nvSpPr>
        <p:spPr>
          <a:xfrm>
            <a:off x="249005" y="248525"/>
            <a:ext cx="129385" cy="262845"/>
          </a:xfrm>
          <a:prstGeom prst="rect">
            <a:avLst/>
          </a:prstGeom>
          <a:solidFill>
            <a:srgbClr val="F5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8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17D2AF-5BC9-4A5A-B3E5-8AE7E6189C10}"/>
              </a:ext>
            </a:extLst>
          </p:cNvPr>
          <p:cNvSpPr/>
          <p:nvPr userDrawn="1"/>
        </p:nvSpPr>
        <p:spPr>
          <a:xfrm>
            <a:off x="0" y="0"/>
            <a:ext cx="12192000" cy="708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82AD42-78B1-47D0-9C9A-B8FD6BE5CC55}"/>
              </a:ext>
            </a:extLst>
          </p:cNvPr>
          <p:cNvSpPr/>
          <p:nvPr userDrawn="1"/>
        </p:nvSpPr>
        <p:spPr>
          <a:xfrm>
            <a:off x="9426742" y="0"/>
            <a:ext cx="2772088" cy="708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6C9377-D85D-4A13-8EE6-579EDE4D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46238" t="48889" r="52310" b="46482"/>
          <a:stretch/>
        </p:blipFill>
        <p:spPr>
          <a:xfrm rot="16200000">
            <a:off x="9484401" y="-912797"/>
            <a:ext cx="708952" cy="253454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F63CFD-6FAE-D942-8179-A432081D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80404"/>
            <a:ext cx="9967912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title style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908F0F-7D00-8948-9ABB-C250E840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646" y="1166683"/>
            <a:ext cx="11362368" cy="463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noProof="0" dirty="0"/>
              <a:t>style</a:t>
            </a:r>
          </a:p>
          <a:p>
            <a:pPr lvl="1"/>
            <a:r>
              <a:rPr lang="en-US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0932E-FEAD-1C4C-86E5-97BBB6F2A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1201" y="6375097"/>
            <a:ext cx="4114800" cy="22544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00" b="0" i="0">
                <a:solidFill>
                  <a:srgbClr val="646363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fr-FR"/>
              <a:t>© SBM Offshore 2023. All rights reserved. www.sbmoffshore.com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43F93-8894-0C42-87D3-BA302B890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939" y="6370825"/>
            <a:ext cx="367791" cy="22544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700" b="0" i="0">
                <a:solidFill>
                  <a:srgbClr val="646363"/>
                </a:solidFill>
                <a:latin typeface="Avenir Light" panose="020B0402020203020204" pitchFamily="34" charset="77"/>
              </a:defRPr>
            </a:lvl1pPr>
          </a:lstStyle>
          <a:p>
            <a:fld id="{B07B8046-5099-5A4D-8E74-E863D84FE29A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24A814-79E6-4D42-86D6-F90640F8CCE5}"/>
              </a:ext>
            </a:extLst>
          </p:cNvPr>
          <p:cNvCxnSpPr>
            <a:cxnSpLocks/>
          </p:cNvCxnSpPr>
          <p:nvPr userDrawn="1"/>
        </p:nvCxnSpPr>
        <p:spPr>
          <a:xfrm>
            <a:off x="11325225" y="6375097"/>
            <a:ext cx="0" cy="2211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03E145CD-E052-486C-B800-816CEA886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193" t="36106" r="58588" b="42157"/>
          <a:stretch/>
        </p:blipFill>
        <p:spPr>
          <a:xfrm>
            <a:off x="11099320" y="111868"/>
            <a:ext cx="854341" cy="4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4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tabLst/>
        <a:defRPr sz="2400" b="0" i="0" kern="1200">
          <a:solidFill>
            <a:srgbClr val="64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943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rgbClr val="64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46138" indent="-234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b="0" i="0" kern="1200">
          <a:solidFill>
            <a:srgbClr val="64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50" b="0" i="0" kern="1200">
          <a:solidFill>
            <a:srgbClr val="64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514">
          <p15:clr>
            <a:srgbClr val="F26B43"/>
          </p15:clr>
        </p15:guide>
        <p15:guide id="4" pos="166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57">
          <p15:clr>
            <a:srgbClr val="F26B43"/>
          </p15:clr>
        </p15:guide>
        <p15:guide id="8" pos="7423">
          <p15:clr>
            <a:srgbClr val="F26B43"/>
          </p15:clr>
        </p15:guide>
        <p15:guide id="9" orient="horz" pos="731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64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3" pos="2615">
          <p15:clr>
            <a:srgbClr val="F26B43"/>
          </p15:clr>
        </p15:guide>
        <p15:guide id="14" pos="5065">
          <p15:clr>
            <a:srgbClr val="F26B43"/>
          </p15:clr>
        </p15:guide>
        <p15:guide id="15" pos="6289">
          <p15:clr>
            <a:srgbClr val="F26B43"/>
          </p15:clr>
        </p15:guide>
        <p15:guide id="16" pos="1391">
          <p15:clr>
            <a:srgbClr val="F26B43"/>
          </p15:clr>
        </p15:guide>
        <p15:guide id="17" orient="horz" pos="1638">
          <p15:clr>
            <a:srgbClr val="F26B43"/>
          </p15:clr>
        </p15:guide>
        <p15:guide id="18" orient="horz" pos="26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73EE0-C866-9935-3F2E-DAAB9BDB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4" y="5816"/>
            <a:ext cx="9711246" cy="757130"/>
          </a:xfrm>
        </p:spPr>
        <p:txBody>
          <a:bodyPr/>
          <a:lstStyle/>
          <a:p>
            <a:r>
              <a:rPr lang="en-US" sz="2400" dirty="0"/>
              <a:t>Appendix 1 - Overview of Taxes – SBM Offshore Global Presence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261-2F02-24E1-3465-8A3AD2471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646363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© SBM Offshore 2023. All rights reserved. www.sbmoffshore.com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646363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BA98C-A6EA-3D49-D50A-62B391871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24" y="882679"/>
            <a:ext cx="7015068" cy="54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2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73EE0-C866-9935-3F2E-DAAB9BDB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4" y="172015"/>
            <a:ext cx="9011924" cy="424732"/>
          </a:xfrm>
        </p:spPr>
        <p:txBody>
          <a:bodyPr/>
          <a:lstStyle/>
          <a:p>
            <a:r>
              <a:rPr lang="en-US" sz="2400" dirty="0"/>
              <a:t>Overview of Taxes – </a:t>
            </a:r>
            <a:r>
              <a:rPr lang="nl-NL" sz="2400" dirty="0"/>
              <a:t>2023 Current Tax Liabilities (IFRS)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261-2F02-24E1-3465-8A3AD2471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646363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© SBM Offshore 2023. All rights reserved. www.sbmoffshore.com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646363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58CEE-40FB-7DB6-49AD-9B3E481F1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542" y="672982"/>
            <a:ext cx="11368742" cy="6080155"/>
          </a:xfrm>
        </p:spPr>
        <p:txBody>
          <a:bodyPr/>
          <a:lstStyle/>
          <a:p>
            <a:endParaRPr lang="en-US" dirty="0"/>
          </a:p>
          <a:p>
            <a:endParaRPr lang="fr-MC" sz="2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48752-FFA3-FB27-EBD0-F545B121F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11" y="2584493"/>
            <a:ext cx="5457825" cy="2943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F06C60-07ED-DE85-BE48-34456D577BFA}"/>
              </a:ext>
            </a:extLst>
          </p:cNvPr>
          <p:cNvSpPr/>
          <p:nvPr/>
        </p:nvSpPr>
        <p:spPr>
          <a:xfrm>
            <a:off x="463550" y="1192511"/>
            <a:ext cx="112407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56E23"/>
              </a:buClr>
            </a:pPr>
            <a:r>
              <a:rPr lang="en-GB" sz="1200" b="1" dirty="0">
                <a:solidFill>
                  <a:srgbClr val="646464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Corporate Tax Footprint of the Group at a Glance (in millions US$): 		Overall Tax Footprint of the Group (in millions US$):</a:t>
            </a:r>
            <a:endParaRPr lang="fr-MC" sz="1200" dirty="0">
              <a:solidFill>
                <a:srgbClr val="64646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CB570-FB10-5EE2-9053-F6663C986B73}"/>
              </a:ext>
            </a:extLst>
          </p:cNvPr>
          <p:cNvCxnSpPr>
            <a:cxnSpLocks/>
          </p:cNvCxnSpPr>
          <p:nvPr/>
        </p:nvCxnSpPr>
        <p:spPr>
          <a:xfrm flipH="1" flipV="1">
            <a:off x="1739449" y="2230974"/>
            <a:ext cx="606583" cy="234484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DE6CAC-8F15-DD3B-9105-17D36D5C443B}"/>
              </a:ext>
            </a:extLst>
          </p:cNvPr>
          <p:cNvCxnSpPr>
            <a:cxnSpLocks/>
          </p:cNvCxnSpPr>
          <p:nvPr/>
        </p:nvCxnSpPr>
        <p:spPr>
          <a:xfrm flipH="1" flipV="1">
            <a:off x="616474" y="2175373"/>
            <a:ext cx="1490474" cy="221555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142F1A-1F2A-8245-1EAD-71658EB86E9B}"/>
              </a:ext>
            </a:extLst>
          </p:cNvPr>
          <p:cNvCxnSpPr>
            <a:cxnSpLocks/>
          </p:cNvCxnSpPr>
          <p:nvPr/>
        </p:nvCxnSpPr>
        <p:spPr>
          <a:xfrm flipV="1">
            <a:off x="2859022" y="2247417"/>
            <a:ext cx="8596" cy="146564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6C33AA-E3C9-FB65-4960-9A2BAC88E797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1747310" y="4390931"/>
            <a:ext cx="1173105" cy="129987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8A581A-D12A-D073-5BFF-4904BFDA8385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2920415" y="2271918"/>
            <a:ext cx="1149374" cy="1526067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F9FACD5-86D9-D571-F3AA-ED86813EA89E}"/>
              </a:ext>
            </a:extLst>
          </p:cNvPr>
          <p:cNvSpPr/>
          <p:nvPr/>
        </p:nvSpPr>
        <p:spPr>
          <a:xfrm>
            <a:off x="1264477" y="1987757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Brazil 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US$ 23.8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985B58-33B3-D74F-FEF4-134165C7DD3E}"/>
              </a:ext>
            </a:extLst>
          </p:cNvPr>
          <p:cNvSpPr/>
          <p:nvPr/>
        </p:nvSpPr>
        <p:spPr>
          <a:xfrm>
            <a:off x="210824" y="1979576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Guyana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US$ 66.5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2087D-E390-A39B-EFC3-1CB7D76BDEEE}"/>
              </a:ext>
            </a:extLst>
          </p:cNvPr>
          <p:cNvSpPr/>
          <p:nvPr/>
        </p:nvSpPr>
        <p:spPr>
          <a:xfrm>
            <a:off x="2424121" y="1984134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United Kingdom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US$ 14.4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C865A0-5B45-608F-AC3B-A03A45BE6302}"/>
              </a:ext>
            </a:extLst>
          </p:cNvPr>
          <p:cNvSpPr/>
          <p:nvPr/>
        </p:nvSpPr>
        <p:spPr>
          <a:xfrm>
            <a:off x="3603490" y="1994918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Switzerland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US$ 12.6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2FD228-DB7C-00CB-CD1F-157BF63A552A}"/>
              </a:ext>
            </a:extLst>
          </p:cNvPr>
          <p:cNvSpPr/>
          <p:nvPr/>
        </p:nvSpPr>
        <p:spPr>
          <a:xfrm>
            <a:off x="1281010" y="5690804"/>
            <a:ext cx="932599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b="1" dirty="0">
                <a:solidFill>
                  <a:schemeClr val="bg2"/>
                </a:solidFill>
              </a:rPr>
              <a:t>Equatorial Guinea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US$ 4.4</a:t>
            </a:r>
            <a:endParaRPr lang="en-US" sz="800" b="1" dirty="0">
              <a:solidFill>
                <a:schemeClr val="bg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AD28BC-F140-C762-9C0B-8959B2C1B43F}"/>
              </a:ext>
            </a:extLst>
          </p:cNvPr>
          <p:cNvSpPr/>
          <p:nvPr/>
        </p:nvSpPr>
        <p:spPr>
          <a:xfrm>
            <a:off x="2721909" y="5716359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Monaco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US$ 1.4</a:t>
            </a:r>
            <a:endParaRPr lang="en-US" sz="800" b="1" dirty="0">
              <a:solidFill>
                <a:schemeClr val="bg2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247DC17-BD48-1340-585B-FDBA673758E6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976500" y="3874220"/>
            <a:ext cx="211708" cy="18421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8283E-5280-75EE-2A63-73A4527D97E8}"/>
              </a:ext>
            </a:extLst>
          </p:cNvPr>
          <p:cNvSpPr/>
          <p:nvPr/>
        </p:nvSpPr>
        <p:spPr>
          <a:xfrm>
            <a:off x="4766710" y="1976828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India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US$ 1.3</a:t>
            </a:r>
            <a:endParaRPr lang="en-US" sz="800" b="1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5E7B25-E700-1E94-3E23-76CFC96EF964}"/>
              </a:ext>
            </a:extLst>
          </p:cNvPr>
          <p:cNvCxnSpPr>
            <a:cxnSpLocks/>
          </p:cNvCxnSpPr>
          <p:nvPr/>
        </p:nvCxnSpPr>
        <p:spPr>
          <a:xfrm flipV="1">
            <a:off x="3818809" y="2253828"/>
            <a:ext cx="1415589" cy="198319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447E66D-7ECC-BF1F-5B7C-8645157AF21A}"/>
              </a:ext>
            </a:extLst>
          </p:cNvPr>
          <p:cNvSpPr/>
          <p:nvPr/>
        </p:nvSpPr>
        <p:spPr>
          <a:xfrm>
            <a:off x="4178677" y="5708954"/>
            <a:ext cx="932598" cy="2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bg2"/>
                </a:solidFill>
              </a:rPr>
              <a:t>Malaysia </a:t>
            </a:r>
          </a:p>
          <a:p>
            <a:pPr algn="ctr"/>
            <a:r>
              <a:rPr lang="fr-FR" sz="800" b="1" dirty="0">
                <a:solidFill>
                  <a:schemeClr val="bg2"/>
                </a:solidFill>
              </a:rPr>
              <a:t>US$ 1.1</a:t>
            </a:r>
            <a:endParaRPr lang="en-US" sz="800" b="1" dirty="0">
              <a:solidFill>
                <a:schemeClr val="bg2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625E40-2E8B-56C6-0557-0E6B599BA81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133641" y="4410472"/>
            <a:ext cx="511335" cy="129848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1B17BB-D14B-0FD0-A77A-FF5D11CB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35" y="2115328"/>
            <a:ext cx="365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73EE0-C866-9935-3F2E-DAAB9BDB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3" y="172015"/>
            <a:ext cx="10818890" cy="424732"/>
          </a:xfrm>
        </p:spPr>
        <p:txBody>
          <a:bodyPr/>
          <a:lstStyle/>
          <a:p>
            <a:r>
              <a:rPr lang="en-US" sz="2400" dirty="0"/>
              <a:t>Top 10 Tax Contributions by Jurisdiction in 2023 (in millions US$) – IFRS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261-2F02-24E1-3465-8A3AD2471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646363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© SBM Offshore 2023. All rights reserved. www.sbmoffshore.com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646363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6BC3A-2ACA-BA55-E1A9-A4DD85D9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5" y="1073453"/>
            <a:ext cx="10700866" cy="44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08261-2F02-24E1-3465-8A3AD2471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646363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+mn-cs"/>
              </a:rPr>
              <a:t>© SBM Offshore 2023. All rights reserved. www.sbmoffshore.com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646363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81B4D36-C0E3-21C6-0270-7289A582A488}"/>
              </a:ext>
            </a:extLst>
          </p:cNvPr>
          <p:cNvSpPr txBox="1">
            <a:spLocks/>
          </p:cNvSpPr>
          <p:nvPr/>
        </p:nvSpPr>
        <p:spPr>
          <a:xfrm>
            <a:off x="0" y="139885"/>
            <a:ext cx="1081889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 10 Tax Contributions by Jurisdiction in 2023 (in millions US$) – IFRS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BE916-4FE3-8307-8702-7A2649F51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84" y="759412"/>
            <a:ext cx="9962606" cy="54483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E87380-DD61-5082-26B6-CB3317F3A788}"/>
              </a:ext>
            </a:extLst>
          </p:cNvPr>
          <p:cNvSpPr/>
          <p:nvPr/>
        </p:nvSpPr>
        <p:spPr>
          <a:xfrm>
            <a:off x="2897732" y="4122529"/>
            <a:ext cx="633506" cy="31077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D0B55-9AB9-E8CC-B9C9-6DF768D65ACF}"/>
              </a:ext>
            </a:extLst>
          </p:cNvPr>
          <p:cNvSpPr/>
          <p:nvPr/>
        </p:nvSpPr>
        <p:spPr>
          <a:xfrm>
            <a:off x="7788393" y="4909234"/>
            <a:ext cx="2969537" cy="1013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accent1">
                    <a:lumMod val="75000"/>
                  </a:schemeClr>
                </a:solidFill>
              </a:rPr>
              <a:t>Focus </a:t>
            </a:r>
          </a:p>
          <a:p>
            <a:pPr algn="ctr"/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Tax &amp; Contributions on salaries for « Rest of the world »  US$ 26.3 includes:</a:t>
            </a:r>
          </a:p>
          <a:p>
            <a:pPr algn="ctr"/>
            <a:r>
              <a:rPr lang="fr-FR" sz="900" dirty="0">
                <a:solidFill>
                  <a:schemeClr val="accent6">
                    <a:lumMod val="75000"/>
                  </a:schemeClr>
                </a:solidFill>
              </a:rPr>
              <a:t>China (US$ 14.1); Portugal (US$ 6.3); US (US$ 2.1); Singapore (US$ 1.8); France (US$ 0.8); Norway (US$ 0.75); Canada (US$ 0.3) 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9A8970-181A-E3C8-48CD-98C183F4ECFF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3438463" y="4387793"/>
            <a:ext cx="4288970" cy="637017"/>
          </a:xfrm>
          <a:prstGeom prst="straightConnector1">
            <a:avLst/>
          </a:prstGeom>
          <a:ln>
            <a:solidFill>
              <a:srgbClr val="C7C8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50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646464"/>
      </a:dk2>
      <a:lt2>
        <a:srgbClr val="FFFFFF"/>
      </a:lt2>
      <a:accent1>
        <a:srgbClr val="F56E23"/>
      </a:accent1>
      <a:accent2>
        <a:srgbClr val="8C8C0A"/>
      </a:accent2>
      <a:accent3>
        <a:srgbClr val="280A5A"/>
      </a:accent3>
      <a:accent4>
        <a:srgbClr val="7D0A4B"/>
      </a:accent4>
      <a:accent5>
        <a:srgbClr val="000000"/>
      </a:accent5>
      <a:accent6>
        <a:srgbClr val="FFFFFF"/>
      </a:accent6>
      <a:hlink>
        <a:srgbClr val="7D0A4B"/>
      </a:hlink>
      <a:folHlink>
        <a:srgbClr val="F56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 anchorCtr="0"/>
      <a:lstStyle>
        <a:defPPr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-SBM-Offshore-Template.potx [Read-Only]" id="{28262AB2-19A6-4D94-A390-AB4B939580A1}" vid="{9D0F8B99-6BA0-44A8-9CF2-E9991A250EDF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646464"/>
      </a:dk2>
      <a:lt2>
        <a:srgbClr val="FFFFFF"/>
      </a:lt2>
      <a:accent1>
        <a:srgbClr val="F56E23"/>
      </a:accent1>
      <a:accent2>
        <a:srgbClr val="8C8C0A"/>
      </a:accent2>
      <a:accent3>
        <a:srgbClr val="280A5A"/>
      </a:accent3>
      <a:accent4>
        <a:srgbClr val="7D0A4B"/>
      </a:accent4>
      <a:accent5>
        <a:srgbClr val="000000"/>
      </a:accent5>
      <a:accent6>
        <a:srgbClr val="FFFFFF"/>
      </a:accent6>
      <a:hlink>
        <a:srgbClr val="7D0A4B"/>
      </a:hlink>
      <a:folHlink>
        <a:srgbClr val="F56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 anchorCtr="0"/>
      <a:lstStyle>
        <a:defPPr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-SBM-Offshore-Template1.potx" id="{37DB5797-93A7-4716-B274-303EB599D126}" vid="{7D566E41-8C9E-426F-9C41-7F296529EE40}"/>
    </a:ext>
  </a:extLst>
</a:theme>
</file>

<file path=ppt/theme/theme3.xml><?xml version="1.0" encoding="utf-8"?>
<a:theme xmlns:a="http://schemas.openxmlformats.org/drawingml/2006/main" name="Thème1">
  <a:themeElements>
    <a:clrScheme name="2023 SBM Offshore">
      <a:dk1>
        <a:srgbClr val="6F6F6F"/>
      </a:dk1>
      <a:lt1>
        <a:srgbClr val="FFFFFF"/>
      </a:lt1>
      <a:dk2>
        <a:srgbClr val="175499"/>
      </a:dk2>
      <a:lt2>
        <a:srgbClr val="1B1B1B"/>
      </a:lt2>
      <a:accent1>
        <a:srgbClr val="F56E23"/>
      </a:accent1>
      <a:accent2>
        <a:srgbClr val="FFBE3B"/>
      </a:accent2>
      <a:accent3>
        <a:srgbClr val="00A1FF"/>
      </a:accent3>
      <a:accent4>
        <a:srgbClr val="73B505"/>
      </a:accent4>
      <a:accent5>
        <a:srgbClr val="8054AB"/>
      </a:accent5>
      <a:accent6>
        <a:srgbClr val="0D3159"/>
      </a:accent6>
      <a:hlink>
        <a:srgbClr val="EB6508"/>
      </a:hlink>
      <a:folHlink>
        <a:srgbClr val="1754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C7C8C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rgbClr val="646363"/>
            </a:solidFill>
            <a:latin typeface="Avenir Light" panose="020B04020202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540117B-74FB-4162-9A23-50299624D861}" vid="{4558352C-5A20-47A0-947A-39FE506521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89647B416FD8B4AAFB859E4B92C782D" ma:contentTypeVersion="12" ma:contentTypeDescription="Upload an image or a photograph." ma:contentTypeScope="" ma:versionID="592c54b91ec2860b1c3515b4c8cc3668">
  <xsd:schema xmlns:xsd="http://www.w3.org/2001/XMLSchema" xmlns:xs="http://www.w3.org/2001/XMLSchema" xmlns:p="http://schemas.microsoft.com/office/2006/metadata/properties" xmlns:ns1="http://schemas.microsoft.com/sharepoint/v3" xmlns:ns2="3890e898-5024-430c-8283-b96479a78ed3" xmlns:ns3="e11c9517-eb97-4294-b2af-738d249ad2f8" targetNamespace="http://schemas.microsoft.com/office/2006/metadata/properties" ma:root="true" ma:fieldsID="45152a2afc44dbda8736755e20059d83" ns1:_="" ns2:_="" ns3:_="">
    <xsd:import namespace="http://schemas.microsoft.com/sharepoint/v3"/>
    <xsd:import namespace="3890e898-5024-430c-8283-b96479a78ed3"/>
    <xsd:import namespace="e11c9517-eb97-4294-b2af-738d249ad2f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e968ce22f2c94166ba80256b83399a86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e898-5024-430c-8283-b96479a78ed3" elementFormDefault="qualified">
    <xsd:import namespace="http://schemas.microsoft.com/office/2006/documentManagement/types"/>
    <xsd:import namespace="http://schemas.microsoft.com/office/infopath/2007/PartnerControls"/>
    <xsd:element name="e968ce22f2c94166ba80256b83399a86" ma:index="27" nillable="true" ma:taxonomy="true" ma:internalName="e968ce22f2c94166ba80256b83399a86" ma:taxonomyFieldName="SBMPicturesTag" ma:displayName="Document Tag" ma:readOnly="false" ma:default="" ma:fieldId="{e968ce22-f2c9-4166-ba80-256b83399a86}" ma:taxonomyMulti="true" ma:sspId="3f3e101e-6283-46f3-9626-2565c401af6c" ma:termSetId="38341435-5a93-4334-aad9-be885907e4c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c9517-eb97-4294-b2af-738d249ad2f8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190fa341-b6b1-482c-bd97-7e4b55416ee6}" ma:internalName="TaxCatchAll" ma:showField="CatchAllData" ma:web="e11c9517-eb97-4294-b2af-738d249ad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e968ce22f2c94166ba80256b83399a86 xmlns="3890e898-5024-430c-8283-b96479a78ed3">
      <Terms xmlns="http://schemas.microsoft.com/office/infopath/2007/PartnerControls"/>
    </e968ce22f2c94166ba80256b83399a86>
    <TaxCatchAll xmlns="e11c9517-eb97-4294-b2af-738d249ad2f8"/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0B910-91AC-4A68-A960-20262ED1E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90e898-5024-430c-8283-b96479a78ed3"/>
    <ds:schemaRef ds:uri="e11c9517-eb97-4294-b2af-738d249ad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AB1A-9C54-4E61-8230-5FB687F4F6F4}">
  <ds:schemaRefs>
    <ds:schemaRef ds:uri="http://purl.org/dc/elements/1.1/"/>
    <ds:schemaRef ds:uri="e11c9517-eb97-4294-b2af-738d249ad2f8"/>
    <ds:schemaRef ds:uri="http://schemas.microsoft.com/office/2006/documentManagement/types"/>
    <ds:schemaRef ds:uri="http://purl.org/dc/terms/"/>
    <ds:schemaRef ds:uri="http://purl.org/dc/dcmitype/"/>
    <ds:schemaRef ds:uri="3890e898-5024-430c-8283-b96479a78ed3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16EDA3-F8F1-4A42-A8A9-CC341F18FD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11670</TotalTime>
  <Words>233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Light</vt:lpstr>
      <vt:lpstr>Calibri</vt:lpstr>
      <vt:lpstr>2_Custom Design</vt:lpstr>
      <vt:lpstr>Custom Design</vt:lpstr>
      <vt:lpstr>Thème1</vt:lpstr>
      <vt:lpstr>think-cell Slide</vt:lpstr>
      <vt:lpstr>Appendix 1 - Overview of Taxes – SBM Offshore Global Presence</vt:lpstr>
      <vt:lpstr>Overview of Taxes – 2023 Current Tax Liabilities (IFRS)</vt:lpstr>
      <vt:lpstr>Top 10 Tax Contributions by Jurisdiction in 2023 (in millions US$) – IFRS </vt:lpstr>
      <vt:lpstr>PowerPoint Presentation</vt:lpstr>
    </vt:vector>
  </TitlesOfParts>
  <Company>SBM Offshore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Flaring – Improvements &amp; Challenges</dc:title>
  <dc:creator>Nilsen, Sander</dc:creator>
  <cp:lastModifiedBy>Baffreau, Philippe</cp:lastModifiedBy>
  <cp:revision>255</cp:revision>
  <cp:lastPrinted>2023-06-15T15:29:52Z</cp:lastPrinted>
  <dcterms:created xsi:type="dcterms:W3CDTF">2021-02-09T09:18:46Z</dcterms:created>
  <dcterms:modified xsi:type="dcterms:W3CDTF">2025-02-25T18:06:47Z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0x01010200489647B416FD8B4AAFB859E4B92C782D</vt:lpwstr>
  </property>
</Properties>
</file>